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7" r:id="rId13"/>
    <p:sldId id="266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9"/>
    <p:restoredTop sz="94674"/>
  </p:normalViewPr>
  <p:slideViewPr>
    <p:cSldViewPr snapToGrid="0" snapToObjects="1">
      <p:cViewPr varScale="1">
        <p:scale>
          <a:sx n="117" d="100"/>
          <a:sy n="117" d="100"/>
        </p:scale>
        <p:origin x="1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tiff>
</file>

<file path=ppt/media/image11.png>
</file>

<file path=ppt/media/image12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17BDA2-E97A-144A-BB75-B7258D089255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206B0-DA7A-2A44-8167-A53EF7139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93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Give example from </a:t>
            </a:r>
            <a:r>
              <a:rPr lang="en-US" dirty="0" err="1"/>
              <a:t>gitlab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666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9206B0-DA7A-2A44-8167-A53EF7139A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883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182360"/>
            <a:ext cx="12192000" cy="2418090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>
            <a:lvl1pPr>
              <a:defRPr sz="3600">
                <a:solidFill>
                  <a:srgbClr val="FFFFFF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  <a:latin typeface="Helvetica Neue"/>
                <a:cs typeface="Helvetica Neue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70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146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75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  <a:solidFill>
            <a:srgbClr val="404040"/>
          </a:solidFill>
        </p:spPr>
        <p:txBody>
          <a:bodyPr anchor="b">
            <a:normAutofit/>
          </a:bodyPr>
          <a:lstStyle>
            <a:lvl1pPr algn="l">
              <a:defRPr sz="3600">
                <a:solidFill>
                  <a:schemeClr val="bg1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877778"/>
          </a:xfrm>
        </p:spPr>
        <p:txBody>
          <a:bodyPr/>
          <a:lstStyle>
            <a:lvl1pPr>
              <a:defRPr>
                <a:latin typeface="Helvetica Neue"/>
                <a:cs typeface="Helvetica Neue"/>
              </a:defRPr>
            </a:lvl1pPr>
            <a:lvl2pPr>
              <a:defRPr>
                <a:latin typeface="Helvetica Neue"/>
                <a:cs typeface="Helvetica Neue"/>
              </a:defRPr>
            </a:lvl2pPr>
            <a:lvl3pPr>
              <a:defRPr>
                <a:latin typeface="Helvetica Neue"/>
                <a:cs typeface="Helvetica Neue"/>
              </a:defRPr>
            </a:lvl3pPr>
            <a:lvl4pPr>
              <a:defRPr>
                <a:latin typeface="Helvetica Neue"/>
                <a:cs typeface="Helvetica Neue"/>
              </a:defRPr>
            </a:lvl4pPr>
            <a:lvl5pPr>
              <a:defRPr>
                <a:latin typeface="Helvetica Neue"/>
                <a:cs typeface="Helvetica Neue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/>
                <a:cs typeface="Helvetica Neue"/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280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195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731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285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33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35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35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71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CC5C3-8597-8F4C-8FC5-8640A4432CF9}" type="datetimeFigureOut">
              <a:rPr lang="en-US" smtClean="0"/>
              <a:t>9/9/19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3F8BC-ABA0-8248-8A02-EAF17B300F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184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hyperlink" Target="https://github.com/%3cusername%3e?tab=repositorie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help.github.com/en/enterprise/2.15/user/articles/adding-a-new-ssh-key-to-your-github-account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7321E-CB23-A341-8807-4E8F404240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B0ABDF-DCBE-4943-9BD8-CFC7F77207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491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EBE2C-C98C-994D-897F-7CDD771F3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5. Reverting to a previous commit</a:t>
            </a:r>
            <a:br>
              <a:rPr lang="en-US" dirty="0"/>
            </a:br>
            <a:r>
              <a:rPr lang="en-US" dirty="0"/>
              <a:t>&gt; git checkout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96551-1D9F-CD4A-921F-E9A1A29DE2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51817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5.1 – Going back to a specific version of a file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cat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5.2 Going back to an entire commit - Detached HEAD </a:t>
            </a:r>
            <a:r>
              <a:rPr lang="en-US" b="1" dirty="0">
                <a:highlight>
                  <a:srgbClr val="FFFF00"/>
                </a:highlight>
              </a:rPr>
              <a:t>(CAUTION)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HEAD~1</a:t>
            </a:r>
          </a:p>
          <a:p>
            <a:pPr marL="0" indent="0">
              <a:buNone/>
            </a:pP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3500" dirty="0">
                <a:latin typeface="Helvetica" pitchFamily="2" charset="0"/>
              </a:rPr>
              <a:t>IF you checkout a previous commit without first committing your current state, then anything not committed would be lost!!!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checkout HEAD</a:t>
            </a:r>
          </a:p>
          <a:p>
            <a:pPr marL="0" indent="0">
              <a:buNone/>
            </a:pPr>
            <a:endParaRPr lang="en-US" b="1" dirty="0">
              <a:highlight>
                <a:srgbClr val="FFFF00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E1B2C2-53EE-0341-9D98-39D261510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37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6F8C0-65AF-434C-B027-C7507610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6. Telling git to ignore certain files</a:t>
            </a:r>
            <a:br>
              <a:rPr lang="en-US" dirty="0"/>
            </a:br>
            <a:r>
              <a:rPr lang="en-US" sz="2800" dirty="0">
                <a:latin typeface="Monaco" pitchFamily="2" charset="77"/>
              </a:rPr>
              <a:t>.</a:t>
            </a:r>
            <a:r>
              <a:rPr lang="en-US" sz="2800" dirty="0" err="1">
                <a:latin typeface="Monaco" pitchFamily="2" charset="77"/>
              </a:rPr>
              <a:t>gitignore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9041B-0A4C-CA44-BD9E-9A9EF5D12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r>
              <a:rPr lang="en-US" sz="2800" dirty="0"/>
              <a:t>Sometimes we don’t want git to track a certain type of files</a:t>
            </a:r>
          </a:p>
          <a:p>
            <a:pPr lvl="2"/>
            <a:r>
              <a:rPr lang="en-US" sz="2000" dirty="0"/>
              <a:t>Temporary files (e.g., </a:t>
            </a:r>
            <a:r>
              <a:rPr lang="en-US" sz="2000" dirty="0" err="1">
                <a:latin typeface="Monaco" pitchFamily="2" charset="77"/>
              </a:rPr>
              <a:t>bla.m</a:t>
            </a:r>
            <a:r>
              <a:rPr lang="en-US" sz="2000" dirty="0">
                <a:latin typeface="Monaco" pitchFamily="2" charset="77"/>
              </a:rPr>
              <a:t>~, .</a:t>
            </a:r>
            <a:r>
              <a:rPr lang="en-US" sz="2000" dirty="0" err="1">
                <a:latin typeface="Monaco" pitchFamily="2" charset="77"/>
              </a:rPr>
              <a:t>bla.txt</a:t>
            </a:r>
            <a:r>
              <a:rPr lang="en-US" sz="2000" dirty="0"/>
              <a:t>)</a:t>
            </a:r>
          </a:p>
          <a:p>
            <a:pPr lvl="2"/>
            <a:r>
              <a:rPr lang="en-US" sz="2000" dirty="0"/>
              <a:t>Big data files (e.g., </a:t>
            </a:r>
            <a:r>
              <a:rPr lang="en-US" sz="2000" dirty="0" err="1">
                <a:latin typeface="Monaco" pitchFamily="2" charset="77"/>
              </a:rPr>
              <a:t>huge_matrix.mat</a:t>
            </a:r>
            <a:r>
              <a:rPr lang="en-US" sz="2000" dirty="0">
                <a:latin typeface="Monaco" pitchFamily="2" charset="77"/>
              </a:rPr>
              <a:t>, </a:t>
            </a:r>
            <a:r>
              <a:rPr lang="en-US" sz="2000" dirty="0" err="1">
                <a:latin typeface="Monaco" pitchFamily="2" charset="77"/>
              </a:rPr>
              <a:t>pca_result.Rdata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r>
              <a:rPr lang="en-US" sz="20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OS files (e.g., </a:t>
            </a:r>
            <a:r>
              <a:rPr lang="en-US" sz="2000" dirty="0">
                <a:latin typeface="Monaco" pitchFamily="2" charset="77"/>
              </a:rPr>
              <a:t>.</a:t>
            </a:r>
            <a:r>
              <a:rPr lang="en-US" sz="2000" dirty="0" err="1">
                <a:latin typeface="Monaco" pitchFamily="2" charset="77"/>
              </a:rPr>
              <a:t>DS_Store</a:t>
            </a:r>
            <a:r>
              <a:rPr lang="en-US" sz="2000" dirty="0">
                <a:latin typeface="Monaco" pitchFamily="2" charset="77"/>
              </a:rPr>
              <a:t>)</a:t>
            </a:r>
          </a:p>
          <a:p>
            <a:pPr lvl="2"/>
            <a:endParaRPr lang="en-US" sz="2000" dirty="0">
              <a:latin typeface="Monaco" pitchFamily="2" charset="77"/>
            </a:endParaRPr>
          </a:p>
          <a:p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 a 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  <a:r>
              <a:rPr lang="en-US" sz="2800" dirty="0" err="1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file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touch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echo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 &gt;&gt; .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		&gt; git add </a:t>
            </a:r>
            <a:r>
              <a:rPr lang="en-US" sz="2400" dirty="0" err="1">
                <a:solidFill>
                  <a:srgbClr val="C00000"/>
                </a:solidFill>
                <a:latin typeface="Monaco" pitchFamily="2" charset="77"/>
                <a:ea typeface="Helvetica Neue" panose="02000503000000020004" pitchFamily="2" charset="0"/>
                <a:cs typeface="Helvetica Neue" panose="02000503000000020004" pitchFamily="2" charset="0"/>
              </a:rPr>
              <a:t>ignore_this.txt</a:t>
            </a: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400" dirty="0">
              <a:solidFill>
                <a:srgbClr val="C00000"/>
              </a:solidFill>
              <a:latin typeface="Monaco" pitchFamily="2" charset="77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NOTE: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can ignore an entire subdirectory. </a:t>
            </a:r>
          </a:p>
          <a:p>
            <a:pPr marL="0" indent="0">
              <a:buNone/>
            </a:pP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Here is how a typical .</a:t>
            </a:r>
            <a:r>
              <a:rPr lang="en-US" sz="28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gitignore</a:t>
            </a:r>
            <a:r>
              <a:rPr lang="en-US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file might look like:</a:t>
            </a: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US" sz="28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B74FA6A-1D26-1448-B138-50E014562329}"/>
              </a:ext>
            </a:extLst>
          </p:cNvPr>
          <p:cNvSpPr/>
          <p:nvPr/>
        </p:nvSpPr>
        <p:spPr>
          <a:xfrm>
            <a:off x="8566032" y="3091543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This will now tell Git to not track </a:t>
            </a:r>
            <a:r>
              <a:rPr lang="en-US" dirty="0" err="1"/>
              <a:t>ignore_this.txt</a:t>
            </a:r>
            <a:endParaRPr lang="en-US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DD2BA9E-B8BA-DE4A-A923-3F3FA2253392}"/>
              </a:ext>
            </a:extLst>
          </p:cNvPr>
          <p:cNvCxnSpPr>
            <a:cxnSpLocks/>
          </p:cNvCxnSpPr>
          <p:nvPr/>
        </p:nvCxnSpPr>
        <p:spPr>
          <a:xfrm flipH="1">
            <a:off x="7597844" y="3760710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A49B1BCE-0047-0644-8E2C-2B1BF7AD1A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2769" y="5175324"/>
            <a:ext cx="1206500" cy="1219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45F64E-92F3-C14A-8D03-59A804EFFF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2861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AA906-BA2D-5746-903D-7C6177ACF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126B9C-C239-D04E-AE20-670B85A32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/>
              <a:t>This ends the </a:t>
            </a:r>
            <a:r>
              <a:rPr lang="en-US" i="1" dirty="0"/>
              <a:t>brief </a:t>
            </a:r>
            <a:r>
              <a:rPr lang="en-US" dirty="0"/>
              <a:t>intro to </a:t>
            </a:r>
            <a:r>
              <a:rPr lang="en-US" b="1" dirty="0"/>
              <a:t>version control</a:t>
            </a:r>
            <a:r>
              <a:rPr lang="en-US" dirty="0"/>
              <a:t> function in git. 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There is a lot more, your preferred search-engine is your friend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Next up: </a:t>
            </a:r>
          </a:p>
          <a:p>
            <a:pPr marL="0" indent="0" algn="ctr">
              <a:buNone/>
            </a:pPr>
            <a:r>
              <a:rPr lang="en-US" dirty="0" err="1"/>
              <a:t>Github</a:t>
            </a:r>
            <a:r>
              <a:rPr lang="en-US" dirty="0"/>
              <a:t> and its cousins to help your share your codes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33C119-1A33-4A4E-ADEB-2D5E8D2EE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342" y="3000828"/>
            <a:ext cx="2050716" cy="856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8325521-ABCE-AC47-AF4C-CB60153FD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9934" y="5534675"/>
            <a:ext cx="3760103" cy="139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98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F5EE-6978-6148-B352-69ED28B77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 err="1"/>
              <a:t>Github</a:t>
            </a:r>
            <a:r>
              <a:rPr lang="en-US" dirty="0"/>
              <a:t> and other remote hosts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66DFBF-DAA3-C944-B466-6919C188E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205358"/>
          </a:xfrm>
        </p:spPr>
        <p:txBody>
          <a:bodyPr/>
          <a:lstStyle/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r>
              <a:rPr lang="en-US" dirty="0"/>
              <a:t>A remote server that hosts repositories for free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3281DD-8300-784C-8529-834E6841F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61703" y="996038"/>
            <a:ext cx="3760103" cy="1393745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3AB7D5A-2F2E-A348-BF13-EE424780347C}"/>
              </a:ext>
            </a:extLst>
          </p:cNvPr>
          <p:cNvGrpSpPr/>
          <p:nvPr/>
        </p:nvGrpSpPr>
        <p:grpSpPr>
          <a:xfrm>
            <a:off x="4032586" y="3018815"/>
            <a:ext cx="4114800" cy="2590800"/>
            <a:chOff x="8077200" y="1371600"/>
            <a:chExt cx="4114800" cy="25908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FF9CDD9-C298-3648-AFD0-3D4583CD7B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177213" y="2190116"/>
              <a:ext cx="3675286" cy="5297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4ED82B2-F465-4D46-A405-A859A9C39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1228" y="2928163"/>
              <a:ext cx="2547257" cy="964228"/>
            </a:xfrm>
            <a:prstGeom prst="rect">
              <a:avLst/>
            </a:prstGeom>
          </p:spPr>
        </p:pic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3C59DEC-4E2A-8843-9E92-21921E020DAC}"/>
                </a:ext>
              </a:extLst>
            </p:cNvPr>
            <p:cNvSpPr/>
            <p:nvPr/>
          </p:nvSpPr>
          <p:spPr>
            <a:xfrm>
              <a:off x="8077200" y="1371600"/>
              <a:ext cx="4114800" cy="2590800"/>
            </a:xfrm>
            <a:prstGeom prst="roundRect">
              <a:avLst/>
            </a:prstGeom>
            <a:noFill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sz="2800" dirty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rPr>
                <a:t>Some other choices:</a:t>
              </a:r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3426912B-CA83-7C45-8EA7-465617D0C64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5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87A7-A800-2E43-9F13-8E5427C1F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/>
              <a:t>make a repo</a:t>
            </a:r>
            <a:endParaRPr lang="en-US" sz="28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889E61-A8CF-BD45-9111-9F8BF3CB48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5"/>
            <a:ext cx="11814383" cy="49891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7.1 – Create a remote repository</a:t>
            </a:r>
          </a:p>
          <a:p>
            <a:pPr lvl="1"/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https://github.com/&lt;username&gt;</a:t>
            </a:r>
            <a:endParaRPr lang="en-US" sz="2400" dirty="0"/>
          </a:p>
          <a:p>
            <a:pPr lvl="2"/>
            <a:r>
              <a:rPr lang="en-US" sz="2000" dirty="0"/>
              <a:t>Click </a:t>
            </a:r>
            <a:r>
              <a:rPr lang="en-US" sz="2000" b="1" dirty="0"/>
              <a:t>Repositories </a:t>
            </a:r>
            <a:r>
              <a:rPr lang="en-US" sz="2000" dirty="0"/>
              <a:t>tab</a:t>
            </a:r>
            <a:endParaRPr lang="en-US" sz="2000" b="1" dirty="0"/>
          </a:p>
          <a:p>
            <a:pPr lvl="2"/>
            <a:r>
              <a:rPr lang="en-US" sz="2000" dirty="0"/>
              <a:t>Click </a:t>
            </a:r>
          </a:p>
          <a:p>
            <a:pPr lvl="2"/>
            <a:r>
              <a:rPr lang="en-US" sz="2000" dirty="0"/>
              <a:t>Enter </a:t>
            </a:r>
            <a:r>
              <a:rPr lang="en-US" sz="2000" b="1" dirty="0" err="1"/>
              <a:t>workdir</a:t>
            </a:r>
            <a:r>
              <a:rPr lang="en-US" sz="2000" dirty="0"/>
              <a:t> as the Repository name, click </a:t>
            </a:r>
          </a:p>
          <a:p>
            <a:pPr marL="9525" lvl="2" indent="0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sz="2400" dirty="0"/>
              <a:t>You now have a remote repository, but its empty!</a:t>
            </a:r>
          </a:p>
          <a:p>
            <a:pPr marL="9525" lvl="2" indent="0" algn="ctr">
              <a:buNone/>
            </a:pPr>
            <a:endParaRPr lang="en-US" sz="2400" dirty="0"/>
          </a:p>
          <a:p>
            <a:pPr marL="9525" lvl="2" indent="0" algn="ctr">
              <a:buNone/>
            </a:pPr>
            <a:r>
              <a:rPr lang="en-US" dirty="0"/>
              <a:t>An empty repo on </a:t>
            </a:r>
            <a:r>
              <a:rPr lang="en-US" dirty="0" err="1"/>
              <a:t>github</a:t>
            </a:r>
            <a:r>
              <a:rPr lang="en-US" dirty="0"/>
              <a:t> would have </a:t>
            </a:r>
            <a:r>
              <a:rPr lang="en-US" sz="2400" dirty="0"/>
              <a:t>some instructions on how to populate it</a:t>
            </a:r>
          </a:p>
          <a:p>
            <a:pPr lvl="1"/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22497D-11A4-E143-8969-E5CA2A5F2FD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19972" y="20684"/>
            <a:ext cx="2972028" cy="11016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1D2F4A8-F2B2-3F42-89D1-D675559F7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236" y="2586264"/>
            <a:ext cx="952500" cy="444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5E644C3-2AF8-5E4C-9967-02F22B9A3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8014" y="2895600"/>
            <a:ext cx="19050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7228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55FA3-E0B8-044F-AC53-E64B07555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Putting codes on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remote add &amp; push</a:t>
            </a:r>
            <a:endParaRPr lang="en-US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A68DB6-D9E3-2D43-AE82-C40336E4EC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525" lvl="2" indent="0">
              <a:buNone/>
            </a:pPr>
            <a:r>
              <a:rPr lang="en-US" sz="3200" dirty="0"/>
              <a:t>7.2 – Push an existing repository from your local computer</a:t>
            </a:r>
            <a:endParaRPr lang="en-US" dirty="0"/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cd ~/Desktop/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remote add origin https://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github.com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/&lt;username&gt;/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workdir.git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914400" lvl="2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&gt; git push –u origin master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/>
              <a:t>BONUS – SSH keys can be used for authentication instead of passwords. 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https://help.github.com/en/enterprise/2.15/user/articles/adding-a-new-ssh-key-to-your-github-account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884308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79006-E274-0447-98B1-4C148900B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8. Getting codes from </a:t>
            </a:r>
            <a:r>
              <a:rPr lang="en-US"/>
              <a:t>Github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pull</a:t>
            </a:r>
            <a:endParaRPr lang="en-US" dirty="0">
              <a:latin typeface="Monaco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82936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324E1-BFBA-B045-BD83-D20C3A7C6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8F666-BBF5-B047-8375-12F27DC5A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59D2B2-14D5-A648-AED1-1D88EF5DA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2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D8A60-059C-634B-8E8B-C252268FA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1FA9E-A882-A24F-B6FD-1347CC0A1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Like track changes &amp; version history</a:t>
            </a:r>
          </a:p>
          <a:p>
            <a:pPr lvl="2"/>
            <a:r>
              <a:rPr lang="en-US" dirty="0"/>
              <a:t>Microsoft Word </a:t>
            </a:r>
          </a:p>
          <a:p>
            <a:pPr lvl="3"/>
            <a:r>
              <a:rPr lang="en-US" dirty="0"/>
              <a:t>Changes are highlighted, and you know who did it (ideally)</a:t>
            </a:r>
          </a:p>
          <a:p>
            <a:pPr lvl="2"/>
            <a:r>
              <a:rPr lang="en-US" dirty="0"/>
              <a:t>Google-doc</a:t>
            </a:r>
          </a:p>
          <a:p>
            <a:pPr lvl="3"/>
            <a:r>
              <a:rPr lang="en-US" dirty="0"/>
              <a:t>All changes are recorded, and you can go back to see how things were like before a certain change.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7237F-F765-0C40-96A2-51434AC46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313" y="3429000"/>
            <a:ext cx="5417658" cy="3246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333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7DF90-89CD-6843-B40D-CBDE57FCF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Separate changes can be incorporated together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C5F131-6F87-1440-95A6-00445FD20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4876800" cy="4495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8D9549-D3B7-874E-BD7C-DE0F77BC7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7400" y="1512888"/>
            <a:ext cx="5054600" cy="485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750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28AF9-8CFB-174E-9F43-AE764C6E7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1. Setting up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D30F1-139A-164F-80F9-9F38ADC2A4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1.1 - Download git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1.2 - Configure git</a:t>
            </a:r>
          </a:p>
          <a:p>
            <a:pPr lvl="2"/>
            <a:r>
              <a:rPr lang="en-US" dirty="0"/>
              <a:t>Username &amp; email</a:t>
            </a:r>
          </a:p>
          <a:p>
            <a:pPr lvl="2"/>
            <a:r>
              <a:rPr lang="en-US" dirty="0"/>
              <a:t>Line break</a:t>
            </a:r>
          </a:p>
          <a:p>
            <a:pPr lvl="2"/>
            <a:r>
              <a:rPr lang="en-US" dirty="0"/>
              <a:t>Text editor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D01E10-2224-1042-B094-478777C1B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8642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4C11F-63CC-3646-B050-F9E395519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2. Creating a repository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 </a:t>
            </a:r>
            <a:r>
              <a:rPr lang="en-US" sz="2400" b="1" dirty="0" err="1">
                <a:latin typeface="Monaco" pitchFamily="2" charset="77"/>
              </a:rPr>
              <a:t>init</a:t>
            </a:r>
            <a:endParaRPr lang="en-US" sz="2400" b="1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8549D-066A-5A46-8B3F-31379D73F9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2.1 – Create a directory in your Desktop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mkdir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cd ~/Desktop/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workdir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2.2 – Create a </a:t>
            </a:r>
            <a:r>
              <a:rPr lang="en-US" b="1" dirty="0"/>
              <a:t>repository</a:t>
            </a:r>
            <a:r>
              <a:rPr lang="en-US" dirty="0"/>
              <a:t> (stores the versions of your files)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</a:rPr>
              <a:t>		&gt; 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git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init</a:t>
            </a:r>
            <a:endParaRPr lang="en-US" sz="28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6F58E-C596-A445-8DCC-CDD05D3FE3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766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1E2D6-216C-6648-8A7E-8983681B1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3. Tracking Changes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</a:t>
            </a:r>
            <a:r>
              <a:rPr lang="en-US" sz="2400" b="1" dirty="0">
                <a:latin typeface="Monaco" pitchFamily="2" charset="77"/>
              </a:rPr>
              <a:t>git</a:t>
            </a:r>
            <a:r>
              <a:rPr lang="en-US" sz="2400" dirty="0">
                <a:latin typeface="Monaco" pitchFamily="2" charset="77"/>
              </a:rPr>
              <a:t> </a:t>
            </a:r>
            <a:r>
              <a:rPr lang="en-US" sz="2400" b="1" dirty="0">
                <a:latin typeface="Monaco" pitchFamily="2" charset="77"/>
              </a:rPr>
              <a:t>add, commit</a:t>
            </a:r>
            <a:endParaRPr lang="en-US" sz="2400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F34F1-5F16-9D4D-8698-88959651B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48384"/>
            <a:ext cx="11814383" cy="5609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3.1 – Adding new files/modification to </a:t>
            </a:r>
            <a:r>
              <a:rPr lang="en-US" sz="2400" b="1" dirty="0"/>
              <a:t>staging area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touch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000" dirty="0">
              <a:solidFill>
                <a:srgbClr val="C0000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2400" dirty="0"/>
              <a:t>3.2 – Saving these changes to the </a:t>
            </a:r>
            <a:r>
              <a:rPr lang="en-US" sz="2400" b="1" dirty="0"/>
              <a:t>repository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git commit –m “Add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to repo”</a:t>
            </a:r>
          </a:p>
          <a:p>
            <a:pPr marL="0" indent="0">
              <a:buNone/>
            </a:pPr>
            <a:r>
              <a:rPr lang="en-US" sz="2400" dirty="0"/>
              <a:t>BONUS – Checking what has changed before add/commit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</a:rPr>
              <a:t>		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&gt; echo hello &gt;&gt; </a:t>
            </a:r>
            <a:r>
              <a:rPr lang="en-US" sz="20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diff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add –A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commit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C00000"/>
                </a:solidFill>
                <a:latin typeface="Monaco" pitchFamily="2" charset="77"/>
              </a:rPr>
              <a:t>		&gt; git log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999947-8CB4-B94C-A55B-C3E8A2933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225" y="4089400"/>
            <a:ext cx="7899400" cy="276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D9B2B80-E53D-D841-A9DE-0EAFCFBB7C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59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0304C-ED83-A446-AEFE-EE26FBAB2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versions let us go back in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B1709-9248-D547-9DED-4082F5B65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795" y="1226612"/>
            <a:ext cx="11814383" cy="563138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What is wrong with just using `my_script_version100.sh`?</a:t>
            </a:r>
          </a:p>
          <a:p>
            <a:endParaRPr lang="en-US" dirty="0"/>
          </a:p>
          <a:p>
            <a:r>
              <a:rPr lang="en-US" dirty="0"/>
              <a:t>Codes that worked last week don’t work anymore!?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Codes crashed after someone else changed it!?</a:t>
            </a:r>
          </a:p>
          <a:p>
            <a:pPr lvl="2"/>
            <a:r>
              <a:rPr lang="en-US" dirty="0"/>
              <a:t>(don’t murder them)</a:t>
            </a:r>
          </a:p>
          <a:p>
            <a:pPr lvl="2"/>
            <a:endParaRPr lang="en-US" dirty="0"/>
          </a:p>
          <a:p>
            <a:r>
              <a:rPr lang="en-US" dirty="0"/>
              <a:t>New lab member joins the lab, inherit a project started 4 years ago by an ex-lab-member……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A3E0E3-9723-E04A-BE9C-1C4BE2B3B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499DB-8CBB-8141-BACC-28947438B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4. Exploring History</a:t>
            </a:r>
            <a:br>
              <a:rPr lang="en-US" dirty="0"/>
            </a:br>
            <a:r>
              <a:rPr lang="en-US" sz="2400" dirty="0">
                <a:latin typeface="Monaco" pitchFamily="2" charset="77"/>
              </a:rPr>
              <a:t>&gt; git diff &amp; show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15195-8335-6A4B-B958-7BDF4020B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4.1 – Difference between current file and N commit ago 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HEAD~1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git diff </a:t>
            </a:r>
            <a:r>
              <a:rPr lang="en-US" sz="2800" dirty="0">
                <a:solidFill>
                  <a:srgbClr val="C00000"/>
                </a:solidFill>
                <a:highlight>
                  <a:srgbClr val="FFFF00"/>
                </a:highlight>
                <a:latin typeface="Monaco" pitchFamily="2" charset="77"/>
              </a:rPr>
              <a:t>efakb1</a:t>
            </a: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dirty="0"/>
              <a:t>4.2 – What was done in ____ commit?</a:t>
            </a:r>
          </a:p>
          <a:p>
            <a:pPr marL="0" indent="0">
              <a:buNone/>
            </a:pPr>
            <a:r>
              <a:rPr lang="en-US" sz="2800" dirty="0">
                <a:solidFill>
                  <a:srgbClr val="C00000"/>
                </a:solidFill>
                <a:latin typeface="Monaco" pitchFamily="2" charset="77"/>
              </a:rPr>
              <a:t>		&gt; commit show HEAD~1 </a:t>
            </a:r>
            <a:r>
              <a:rPr lang="en-US" sz="2800" dirty="0" err="1">
                <a:solidFill>
                  <a:srgbClr val="C00000"/>
                </a:solidFill>
                <a:latin typeface="Monaco" pitchFamily="2" charset="77"/>
              </a:rPr>
              <a:t>foo.txt</a:t>
            </a:r>
            <a:endParaRPr lang="en-US" sz="2800" dirty="0">
              <a:solidFill>
                <a:srgbClr val="C00000"/>
              </a:solidFill>
              <a:latin typeface="Monaco" pitchFamily="2" charset="77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6D51D0D-1585-F340-BD41-BE008D4106E2}"/>
              </a:ext>
            </a:extLst>
          </p:cNvPr>
          <p:cNvSpPr/>
          <p:nvPr/>
        </p:nvSpPr>
        <p:spPr>
          <a:xfrm>
            <a:off x="6605195" y="1990164"/>
            <a:ext cx="2528048" cy="103004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Identifer</a:t>
            </a:r>
            <a:r>
              <a:rPr lang="en-US" dirty="0"/>
              <a:t> is different for every commit/repo, use </a:t>
            </a:r>
            <a:r>
              <a:rPr lang="en-US" dirty="0">
                <a:solidFill>
                  <a:srgbClr val="C00000"/>
                </a:solidFill>
                <a:latin typeface="Monaco" pitchFamily="2" charset="77"/>
              </a:rPr>
              <a:t>git log </a:t>
            </a:r>
            <a:r>
              <a:rPr lang="en-US" dirty="0"/>
              <a:t>to check.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8CAE36-118C-6541-98F2-D1198D7E116E}"/>
              </a:ext>
            </a:extLst>
          </p:cNvPr>
          <p:cNvCxnSpPr>
            <a:cxnSpLocks/>
          </p:cNvCxnSpPr>
          <p:nvPr/>
        </p:nvCxnSpPr>
        <p:spPr>
          <a:xfrm flipH="1">
            <a:off x="5637007" y="2659331"/>
            <a:ext cx="968188" cy="360878"/>
          </a:xfrm>
          <a:prstGeom prst="straightConnector1">
            <a:avLst/>
          </a:prstGeom>
          <a:ln>
            <a:tailEnd type="triangl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46780615-E331-DD49-97A9-9F166F701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1284" y="143328"/>
            <a:ext cx="2050716" cy="856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254717"/>
      </p:ext>
    </p:extLst>
  </p:cSld>
  <p:clrMapOvr>
    <a:masterClrMapping/>
  </p:clrMapOvr>
</p:sld>
</file>

<file path=ppt/theme/theme1.xml><?xml version="1.0" encoding="utf-8"?>
<a:theme xmlns:a="http://schemas.openxmlformats.org/drawingml/2006/main" name="Dissertationthmx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Dissertationthmx - 1</Template>
  <TotalTime>242</TotalTime>
  <Words>438</Words>
  <Application>Microsoft Macintosh PowerPoint</Application>
  <PresentationFormat>Widescreen</PresentationFormat>
  <Paragraphs>116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Helvetica</vt:lpstr>
      <vt:lpstr>Helvetica Neue</vt:lpstr>
      <vt:lpstr>Monaco</vt:lpstr>
      <vt:lpstr>Dissertationthmx</vt:lpstr>
      <vt:lpstr>Git</vt:lpstr>
      <vt:lpstr>PowerPoint Presentation</vt:lpstr>
      <vt:lpstr>Version Control</vt:lpstr>
      <vt:lpstr>Separate changes can be incorporated together</vt:lpstr>
      <vt:lpstr>1. Setting up git</vt:lpstr>
      <vt:lpstr>2. Creating a repository &gt; git init</vt:lpstr>
      <vt:lpstr>3. Tracking Changes &gt; git add, commit</vt:lpstr>
      <vt:lpstr>File versions let us go back in time!</vt:lpstr>
      <vt:lpstr>4. Exploring History &gt; git diff &amp; show</vt:lpstr>
      <vt:lpstr>5. Reverting to a previous commit &gt; git checkout</vt:lpstr>
      <vt:lpstr>6. Telling git to ignore certain files .gitignore</vt:lpstr>
      <vt:lpstr>BREAK</vt:lpstr>
      <vt:lpstr>Github and other remote hosts</vt:lpstr>
      <vt:lpstr>7. Putting codes on Github make a repo</vt:lpstr>
      <vt:lpstr>7. Putting codes on Github &gt; git remote add &amp; push</vt:lpstr>
      <vt:lpstr>8. Getting codes from Github &gt; git pull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Micaela Chan</dc:creator>
  <cp:lastModifiedBy>Micaela Chan</cp:lastModifiedBy>
  <cp:revision>115</cp:revision>
  <dcterms:created xsi:type="dcterms:W3CDTF">2019-09-09T18:28:10Z</dcterms:created>
  <dcterms:modified xsi:type="dcterms:W3CDTF">2019-09-09T22:30:30Z</dcterms:modified>
</cp:coreProperties>
</file>

<file path=docProps/thumbnail.jpeg>
</file>